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9" r:id="rId7"/>
    <p:sldId id="268"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798"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4CDAF9-522F-4374-8128-0D39BB9361E0}" type="datetimeFigureOut">
              <a:rPr lang="ru-RU" smtClean="0"/>
              <a:pPr/>
              <a:t>24.07.2018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C666C1-7329-4F0B-973F-04BEC96EC306}" type="slidenum">
              <a:rPr lang="ru-RU" smtClean="0"/>
              <a:pPr/>
              <a:t>‹#›</a:t>
            </a:fld>
            <a:endParaRPr lang="ru-RU"/>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CDAF9-522F-4374-8128-0D39BB9361E0}" type="datetimeFigureOut">
              <a:rPr lang="ru-RU" smtClean="0"/>
              <a:pPr/>
              <a:t>24.07.2018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666C1-7329-4F0B-973F-04BEC96EC3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57290" y="2780928"/>
            <a:ext cx="7344816" cy="93610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nSpc>
                <a:spcPct val="170000"/>
              </a:lnSpc>
            </a:pPr>
            <a:r>
              <a:rPr lang="ru-RU" dirty="0" smtClean="0"/>
              <a:t/>
            </a:r>
            <a:br>
              <a:rPr lang="ru-RU" dirty="0" smtClean="0"/>
            </a:br>
            <a:r>
              <a:rPr lang="az-Latn-AZ" dirty="0" smtClean="0">
                <a:solidFill>
                  <a:schemeClr val="tx1"/>
                </a:solidFill>
                <a:latin typeface="Arial" pitchFamily="34" charset="0"/>
                <a:cs typeface="Arial" pitchFamily="34" charset="0"/>
              </a:rPr>
              <a:t> </a:t>
            </a:r>
            <a:r>
              <a:rPr lang="az-Latn-AZ" sz="9600" b="1" i="1" dirty="0" smtClean="0">
                <a:solidFill>
                  <a:schemeClr val="tx1"/>
                </a:solidFill>
                <a:latin typeface="Arial" pitchFamily="34" charset="0"/>
                <a:cs typeface="Arial" pitchFamily="34" charset="0"/>
              </a:rPr>
              <a:t> “Valideyn qayğısı – uşaqların təhlükəsizliyi” </a:t>
            </a:r>
            <a:r>
              <a:rPr lang="ru-RU" sz="9600" b="1" i="1" dirty="0" smtClean="0">
                <a:solidFill>
                  <a:schemeClr val="tx1"/>
                </a:solidFill>
                <a:latin typeface="Arial" pitchFamily="34" charset="0"/>
                <a:cs typeface="Arial" pitchFamily="34" charset="0"/>
              </a:rPr>
              <a:t/>
            </a:r>
            <a:br>
              <a:rPr lang="ru-RU" sz="9600" b="1" i="1" dirty="0" smtClean="0">
                <a:solidFill>
                  <a:schemeClr val="tx1"/>
                </a:solidFill>
                <a:latin typeface="Arial" pitchFamily="34" charset="0"/>
                <a:cs typeface="Arial" pitchFamily="34" charset="0"/>
              </a:rPr>
            </a:br>
            <a:r>
              <a:rPr lang="az-Latn-AZ" sz="9600" b="1" i="1" dirty="0" smtClean="0">
                <a:solidFill>
                  <a:schemeClr val="tx1"/>
                </a:solidFill>
                <a:latin typeface="Arial" pitchFamily="34" charset="0"/>
                <a:cs typeface="Arial" pitchFamily="34" charset="0"/>
              </a:rPr>
              <a:t> </a:t>
            </a:r>
            <a:endParaRPr lang="ru-RU" sz="9600" b="1" i="1" dirty="0">
              <a:solidFill>
                <a:schemeClr val="tx1"/>
              </a:solidFill>
              <a:latin typeface="Arial" pitchFamily="34" charset="0"/>
              <a:cs typeface="Arial" pitchFamily="34" charset="0"/>
            </a:endParaRPr>
          </a:p>
        </p:txBody>
      </p:sp>
      <p:pic>
        <p:nvPicPr>
          <p:cNvPr id="6" name="Рисунок 8" descr="AQUPDK LOGO (LAS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357166"/>
            <a:ext cx="2049960" cy="1928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1052736"/>
            <a:ext cx="7572428"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az-Latn-AZ"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z-Latn-AZ"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Uşaqları gündəlik həyatda düzgün məişət davranışına öyrətmək hələ erkən yaşından vacibdir. Müvafiq qurumların  mütəxəsislərinin  və valideyinlərin əsas məqsədi uşaqlarda məişət tərbiyəsini formalaşdırmaqdır. Uşaqların  məişətdə düzgün davranış bacarıqlarına malik olması təbii və texnogen mənşəli  hadisələrin daha az olmasına gətirib çıxarar. Yol - nəqliyyat hadisələri zamanı valideyn məsuliyyətsizliyi səbəbindən baş verən bədbəxt hadisələrin qarşpısının alınması da vacibdir.</a:t>
            </a:r>
          </a:p>
          <a:p>
            <a:pPr lvl="0" indent="457200" algn="just" eaLnBrk="0" fontAlgn="base" hangingPunct="0">
              <a:spcBef>
                <a:spcPct val="0"/>
              </a:spcBef>
              <a:spcAft>
                <a:spcPct val="0"/>
              </a:spcAft>
            </a:pPr>
            <a:r>
              <a:rPr kumimoji="0" lang="az-Latn-AZ"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Valideyinlər daim öz uşaqlarına görə məsuliyyətli olmalıdırlar. </a:t>
            </a:r>
            <a:endParaRPr kumimoji="0" lang="az-Latn-A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az-Latn-AZ" b="1" dirty="0">
                <a:latin typeface="Arial" pitchFamily="34" charset="0"/>
                <a:cs typeface="Arial" pitchFamily="34" charset="0"/>
              </a:rPr>
              <a:t>Valideyn məsuliyyəti ilə bağlı dünya təcrübəsi </a:t>
            </a:r>
            <a:endParaRPr lang="ru-RU" b="1" dirty="0">
              <a:latin typeface="Arial" pitchFamily="34" charset="0"/>
              <a:cs typeface="Arial" pitchFamily="34" charset="0"/>
            </a:endParaRPr>
          </a:p>
        </p:txBody>
      </p:sp>
      <p:sp>
        <p:nvSpPr>
          <p:cNvPr id="3" name="Содержимое 2"/>
          <p:cNvSpPr>
            <a:spLocks noGrp="1"/>
          </p:cNvSpPr>
          <p:nvPr>
            <p:ph idx="1"/>
          </p:nvPr>
        </p:nvSpPr>
        <p:spPr/>
        <p:txBody>
          <a:bodyPr>
            <a:normAutofit fontScale="85000" lnSpcReduction="10000"/>
          </a:bodyPr>
          <a:lstStyle/>
          <a:p>
            <a:pPr algn="just">
              <a:buNone/>
            </a:pPr>
            <a:r>
              <a:rPr lang="az-Latn-AZ" dirty="0" smtClean="0"/>
              <a:t>    </a:t>
            </a:r>
            <a:r>
              <a:rPr lang="az-Latn-AZ" dirty="0" smtClean="0">
                <a:latin typeface="Arial" pitchFamily="34" charset="0"/>
                <a:cs typeface="Arial" pitchFamily="34" charset="0"/>
              </a:rPr>
              <a:t>Bir </a:t>
            </a:r>
            <a:r>
              <a:rPr lang="az-Latn-AZ" dirty="0">
                <a:latin typeface="Arial" pitchFamily="34" charset="0"/>
                <a:cs typeface="Arial" pitchFamily="34" charset="0"/>
              </a:rPr>
              <a:t>çox dünya dövlətlərində qanunvericilik </a:t>
            </a:r>
            <a:r>
              <a:rPr lang="az-Latn-AZ" dirty="0" smtClean="0">
                <a:latin typeface="Arial" pitchFamily="34" charset="0"/>
                <a:cs typeface="Arial" pitchFamily="34" charset="0"/>
              </a:rPr>
              <a:t>valideyinləri </a:t>
            </a:r>
            <a:r>
              <a:rPr lang="az-Latn-AZ" dirty="0">
                <a:latin typeface="Arial" pitchFamily="34" charset="0"/>
                <a:cs typeface="Arial" pitchFamily="34" charset="0"/>
              </a:rPr>
              <a:t>sərt şəkildə uşaqları nəzarətsiz qoyanda cəzalandırır. </a:t>
            </a:r>
            <a:r>
              <a:rPr lang="az-Latn-AZ" dirty="0" smtClean="0">
                <a:latin typeface="Arial" pitchFamily="34" charset="0"/>
                <a:cs typeface="Arial" pitchFamily="34" charset="0"/>
              </a:rPr>
              <a:t>Məsələn:</a:t>
            </a:r>
            <a:endParaRPr lang="ru-RU" dirty="0">
              <a:latin typeface="Arial" pitchFamily="34" charset="0"/>
              <a:cs typeface="Arial" pitchFamily="34" charset="0"/>
            </a:endParaRPr>
          </a:p>
          <a:p>
            <a:pPr algn="just">
              <a:buFont typeface="Wingdings" pitchFamily="2" charset="2"/>
              <a:buChar char="v"/>
            </a:pPr>
            <a:r>
              <a:rPr lang="az-Latn-AZ" dirty="0" smtClean="0">
                <a:latin typeface="Arial" pitchFamily="34" charset="0"/>
                <a:cs typeface="Arial" pitchFamily="34" charset="0"/>
              </a:rPr>
              <a:t>     ABŞ</a:t>
            </a:r>
            <a:r>
              <a:rPr lang="az-Latn-AZ" dirty="0">
                <a:latin typeface="Arial" pitchFamily="34" charset="0"/>
                <a:cs typeface="Arial" pitchFamily="34" charset="0"/>
              </a:rPr>
              <a:t>, Almaniya, Böyük </a:t>
            </a:r>
            <a:r>
              <a:rPr lang="az-Latn-AZ" dirty="0" smtClean="0">
                <a:latin typeface="Arial" pitchFamily="34" charset="0"/>
                <a:cs typeface="Arial" pitchFamily="34" charset="0"/>
              </a:rPr>
              <a:t>Britaniyada- </a:t>
            </a:r>
            <a:r>
              <a:rPr lang="az-Latn-AZ" dirty="0">
                <a:latin typeface="Arial" pitchFamily="34" charset="0"/>
                <a:cs typeface="Arial" pitchFamily="34" charset="0"/>
              </a:rPr>
              <a:t>14 </a:t>
            </a:r>
            <a:r>
              <a:rPr lang="az-Latn-AZ" dirty="0" smtClean="0">
                <a:latin typeface="Arial" pitchFamily="34" charset="0"/>
                <a:cs typeface="Arial" pitchFamily="34" charset="0"/>
              </a:rPr>
              <a:t>yaşında;</a:t>
            </a:r>
            <a:endParaRPr lang="ru-RU" dirty="0">
              <a:latin typeface="Arial" pitchFamily="34" charset="0"/>
              <a:cs typeface="Arial" pitchFamily="34" charset="0"/>
            </a:endParaRPr>
          </a:p>
          <a:p>
            <a:pPr algn="just">
              <a:buFont typeface="Wingdings" pitchFamily="2" charset="2"/>
              <a:buChar char="v"/>
            </a:pPr>
            <a:r>
              <a:rPr lang="az-Latn-AZ" dirty="0" smtClean="0">
                <a:latin typeface="Arial" pitchFamily="34" charset="0"/>
                <a:cs typeface="Arial" pitchFamily="34" charset="0"/>
              </a:rPr>
              <a:t>     </a:t>
            </a:r>
            <a:r>
              <a:rPr lang="az-Latn-AZ" dirty="0">
                <a:latin typeface="Arial" pitchFamily="34" charset="0"/>
                <a:cs typeface="Arial" pitchFamily="34" charset="0"/>
              </a:rPr>
              <a:t>İtaliya və İsveçrədə - 12 </a:t>
            </a:r>
            <a:r>
              <a:rPr lang="az-Latn-AZ" dirty="0" smtClean="0">
                <a:latin typeface="Arial" pitchFamily="34" charset="0"/>
                <a:cs typeface="Arial" pitchFamily="34" charset="0"/>
              </a:rPr>
              <a:t>yaşında; </a:t>
            </a:r>
            <a:endParaRPr lang="ru-RU" dirty="0">
              <a:latin typeface="Arial" pitchFamily="34" charset="0"/>
              <a:cs typeface="Arial" pitchFamily="34" charset="0"/>
            </a:endParaRPr>
          </a:p>
          <a:p>
            <a:pPr algn="just">
              <a:buFont typeface="Wingdings" pitchFamily="2" charset="2"/>
              <a:buChar char="v"/>
            </a:pPr>
            <a:r>
              <a:rPr lang="az-Latn-AZ" dirty="0" smtClean="0">
                <a:latin typeface="Arial" pitchFamily="34" charset="0"/>
                <a:cs typeface="Arial" pitchFamily="34" charset="0"/>
              </a:rPr>
              <a:t>     Finlandiyada – 10 yaşında;</a:t>
            </a:r>
            <a:endParaRPr lang="ru-RU" dirty="0">
              <a:latin typeface="Arial" pitchFamily="34" charset="0"/>
              <a:cs typeface="Arial" pitchFamily="34" charset="0"/>
            </a:endParaRPr>
          </a:p>
          <a:p>
            <a:pPr algn="just">
              <a:buFont typeface="Wingdings" pitchFamily="2" charset="2"/>
              <a:buChar char="v"/>
            </a:pPr>
            <a:r>
              <a:rPr lang="az-Latn-AZ" dirty="0" smtClean="0">
                <a:latin typeface="Arial" pitchFamily="34" charset="0"/>
                <a:cs typeface="Arial" pitchFamily="34" charset="0"/>
              </a:rPr>
              <a:t>     Polşada isə - </a:t>
            </a:r>
            <a:r>
              <a:rPr lang="az-Latn-AZ" dirty="0">
                <a:latin typeface="Arial" pitchFamily="34" charset="0"/>
                <a:cs typeface="Arial" pitchFamily="34" charset="0"/>
              </a:rPr>
              <a:t>7 yaşında </a:t>
            </a:r>
            <a:endParaRPr lang="ru-RU" dirty="0">
              <a:latin typeface="Arial" pitchFamily="34" charset="0"/>
              <a:cs typeface="Arial" pitchFamily="34" charset="0"/>
            </a:endParaRPr>
          </a:p>
          <a:p>
            <a:pPr algn="just">
              <a:buNone/>
            </a:pPr>
            <a:r>
              <a:rPr lang="az-Latn-AZ" dirty="0" smtClean="0">
                <a:latin typeface="Arial" pitchFamily="34" charset="0"/>
                <a:cs typeface="Arial" pitchFamily="34" charset="0"/>
              </a:rPr>
              <a:t>    Uşaqları nəzarətsiz qoymaq </a:t>
            </a:r>
            <a:r>
              <a:rPr lang="az-Latn-AZ" dirty="0">
                <a:latin typeface="Arial" pitchFamily="34" charset="0"/>
                <a:cs typeface="Arial" pitchFamily="34" charset="0"/>
              </a:rPr>
              <a:t>qanunla  təqib olunur. Bu hallar tez-tez təkrar olduqda valideyin hüququndan da məhrum edilir.</a:t>
            </a:r>
            <a:endParaRPr lang="ru-RU" dirty="0">
              <a:latin typeface="Arial" pitchFamily="34" charset="0"/>
              <a:cs typeface="Arial" pitchFamily="34" charset="0"/>
            </a:endParaRPr>
          </a:p>
          <a:p>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az-Latn-AZ" dirty="0"/>
              <a:t> </a:t>
            </a:r>
            <a:r>
              <a:rPr lang="az-Latn-AZ" b="1" dirty="0" smtClean="0">
                <a:latin typeface="Arial" pitchFamily="34" charset="0"/>
                <a:cs typeface="Arial" pitchFamily="34" charset="0"/>
              </a:rPr>
              <a:t>Azərbaycan Respublikası </a:t>
            </a:r>
            <a:r>
              <a:rPr lang="az-Latn-AZ" b="1" dirty="0">
                <a:latin typeface="Arial" pitchFamily="34" charset="0"/>
                <a:cs typeface="Arial" pitchFamily="34" charset="0"/>
              </a:rPr>
              <a:t>Qanunvericiliyi </a:t>
            </a:r>
            <a:endParaRPr lang="ru-RU" b="1" dirty="0">
              <a:latin typeface="Arial" pitchFamily="34" charset="0"/>
              <a:cs typeface="Arial" pitchFamily="34" charset="0"/>
            </a:endParaRPr>
          </a:p>
        </p:txBody>
      </p:sp>
      <p:sp>
        <p:nvSpPr>
          <p:cNvPr id="3" name="Содержимое 2"/>
          <p:cNvSpPr>
            <a:spLocks noGrp="1"/>
          </p:cNvSpPr>
          <p:nvPr>
            <p:ph idx="1"/>
          </p:nvPr>
        </p:nvSpPr>
        <p:spPr/>
        <p:txBody>
          <a:bodyPr>
            <a:normAutofit fontScale="92500"/>
          </a:bodyPr>
          <a:lstStyle/>
          <a:p>
            <a:r>
              <a:rPr lang="az-Latn-AZ" dirty="0">
                <a:latin typeface="Arial" pitchFamily="34" charset="0"/>
                <a:cs typeface="Arial" pitchFamily="34" charset="0"/>
              </a:rPr>
              <a:t>Azərbaycan Respublikası  Konstitusiyası</a:t>
            </a:r>
            <a:endParaRPr lang="ru-RU" dirty="0">
              <a:latin typeface="Arial" pitchFamily="34" charset="0"/>
              <a:cs typeface="Arial" pitchFamily="34" charset="0"/>
            </a:endParaRPr>
          </a:p>
          <a:p>
            <a:r>
              <a:rPr lang="az-Latn-AZ" dirty="0">
                <a:latin typeface="Arial" pitchFamily="34" charset="0"/>
                <a:cs typeface="Arial" pitchFamily="34" charset="0"/>
              </a:rPr>
              <a:t>Azərbaycan Respublikası Uşaq Hüquqları haqqında Qanun</a:t>
            </a:r>
            <a:endParaRPr lang="ru-RU" dirty="0">
              <a:latin typeface="Arial" pitchFamily="34" charset="0"/>
              <a:cs typeface="Arial" pitchFamily="34" charset="0"/>
            </a:endParaRPr>
          </a:p>
          <a:p>
            <a:r>
              <a:rPr lang="az-Latn-AZ" dirty="0">
                <a:latin typeface="Arial" pitchFamily="34" charset="0"/>
                <a:cs typeface="Arial" pitchFamily="34" charset="0"/>
              </a:rPr>
              <a:t>Azərbaycan Respublikası Cinayət Məcəlləsi</a:t>
            </a:r>
            <a:endParaRPr lang="ru-RU" dirty="0">
              <a:latin typeface="Arial" pitchFamily="34" charset="0"/>
              <a:cs typeface="Arial" pitchFamily="34" charset="0"/>
            </a:endParaRPr>
          </a:p>
          <a:p>
            <a:r>
              <a:rPr lang="az-Latn-AZ" dirty="0">
                <a:latin typeface="Arial" pitchFamily="34" charset="0"/>
                <a:cs typeface="Arial" pitchFamily="34" charset="0"/>
              </a:rPr>
              <a:t>Azərbaycan Respublikasında insan hüquq və azadlıqlarının müdafiəsinin səmərəliliyini artırmaq sahəsində Milli Fəaliyyət Proqramı</a:t>
            </a:r>
            <a:endParaRPr lang="ru-RU" dirty="0">
              <a:latin typeface="Arial" pitchFamily="34" charset="0"/>
              <a:cs typeface="Arial" pitchFamily="34" charset="0"/>
            </a:endParaRPr>
          </a:p>
          <a:p>
            <a:pPr>
              <a:buNone/>
            </a:pPr>
            <a:r>
              <a:rPr lang="az-Latn-AZ" dirty="0">
                <a:latin typeface="Arial" pitchFamily="34" charset="0"/>
                <a:cs typeface="Arial" pitchFamily="34" charset="0"/>
              </a:rPr>
              <a:t>             </a:t>
            </a:r>
            <a:endParaRPr lang="ru-RU" dirty="0">
              <a:latin typeface="Arial" pitchFamily="34" charset="0"/>
              <a:cs typeface="Arial" pitchFamily="34" charset="0"/>
            </a:endParaRPr>
          </a:p>
          <a:p>
            <a:endParaRPr lang="ru-RU" dirty="0">
              <a:latin typeface="Arial"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az-Latn-AZ" dirty="0"/>
              <a:t> </a:t>
            </a:r>
            <a:r>
              <a:rPr lang="az-Latn-AZ" b="1" dirty="0">
                <a:latin typeface="Arial" pitchFamily="34" charset="0"/>
                <a:cs typeface="Arial" pitchFamily="34" charset="0"/>
              </a:rPr>
              <a:t>Azərbaycan Respublikası Cinayət  Məcəlləsi</a:t>
            </a:r>
            <a:endParaRPr lang="ru-RU" b="1" dirty="0">
              <a:latin typeface="Arial" pitchFamily="34" charset="0"/>
              <a:cs typeface="Arial" pitchFamily="34" charset="0"/>
            </a:endParaRPr>
          </a:p>
        </p:txBody>
      </p:sp>
      <p:sp>
        <p:nvSpPr>
          <p:cNvPr id="3" name="Содержимое 2"/>
          <p:cNvSpPr>
            <a:spLocks noGrp="1"/>
          </p:cNvSpPr>
          <p:nvPr>
            <p:ph idx="1"/>
          </p:nvPr>
        </p:nvSpPr>
        <p:spPr/>
        <p:txBody>
          <a:bodyPr>
            <a:normAutofit fontScale="77500" lnSpcReduction="20000"/>
          </a:bodyPr>
          <a:lstStyle/>
          <a:p>
            <a:r>
              <a:rPr lang="az-Latn-AZ" b="1" dirty="0"/>
              <a:t>Maddə 143</a:t>
            </a:r>
            <a:r>
              <a:rPr lang="az-Latn-AZ" dirty="0"/>
              <a:t>.</a:t>
            </a:r>
            <a:r>
              <a:rPr lang="az-Latn-AZ" b="1" dirty="0"/>
              <a:t> Təhlükədə </a:t>
            </a:r>
            <a:r>
              <a:rPr lang="az-Latn-AZ" b="1" dirty="0" smtClean="0"/>
              <a:t>qoyma</a:t>
            </a:r>
            <a:r>
              <a:rPr lang="az-Latn-AZ" dirty="0"/>
              <a:t> </a:t>
            </a:r>
          </a:p>
          <a:p>
            <a:r>
              <a:rPr lang="az-Latn-AZ" dirty="0"/>
              <a:t>Həyat və sağlamlığı üçün təhlükəli vəziyyətdə olan və özünü qorumaq üçün tədbir görmək imkanından məhrum olan şəxsi bilə-bilə köməksiz qoyma, əgər həmin şəxsi köməksiz qoyan onun qayğısına qalmalı idisə və ya onun özü zərərçəkmiş şəxsi həyat və sağlamlığı üçün təhlükəli vəziyyətdə qoyduqda, zərərçəkmiş şəxsə kömək göstərmək imkanı olduğu halda bunu etmədikdə—</a:t>
            </a:r>
          </a:p>
          <a:p>
            <a:r>
              <a:rPr lang="az-Latn-AZ" i="1" dirty="0"/>
              <a:t>min manatdan min beş yüz</a:t>
            </a:r>
            <a:r>
              <a:rPr lang="az-Latn-AZ" dirty="0"/>
              <a:t> manatadək miqdarda cərimə və ya bir ilədək müddətə islah işləri və ya altı ayadək müddətə azadlıqdan məhrum etmə ilə cəzalandırılır.</a:t>
            </a:r>
          </a:p>
          <a:p>
            <a:pPr algn="just">
              <a:lnSpc>
                <a:spcPct val="170000"/>
              </a:lnSpc>
              <a:buNone/>
            </a:pPr>
            <a:endParaRPr lang="ru-RU" sz="3300" dirty="0">
              <a:latin typeface="Arial"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az-Latn-AZ" b="1" dirty="0" smtClean="0">
                <a:latin typeface="Arial" pitchFamily="34" charset="0"/>
                <a:cs typeface="Arial" pitchFamily="34" charset="0"/>
              </a:rPr>
              <a:t>Gəlin, gələcəyimizi qoruyaq!</a:t>
            </a:r>
            <a:endParaRPr lang="ru-RU" b="1" dirty="0">
              <a:latin typeface="Arial" pitchFamily="34" charset="0"/>
              <a:cs typeface="Arial" pitchFamily="34" charset="0"/>
            </a:endParaRPr>
          </a:p>
        </p:txBody>
      </p:sp>
      <p:pic>
        <p:nvPicPr>
          <p:cNvPr id="2050" name="Picture 2" descr="C:\Users\Aynur\Downloads\00.jpg"/>
          <p:cNvPicPr>
            <a:picLocks noGrp="1" noChangeAspect="1" noChangeArrowheads="1"/>
          </p:cNvPicPr>
          <p:nvPr>
            <p:ph idx="4294967295"/>
          </p:nvPr>
        </p:nvPicPr>
        <p:blipFill>
          <a:blip r:embed="rId2"/>
          <a:srcRect/>
          <a:stretch>
            <a:fillRect/>
          </a:stretch>
        </p:blipFill>
        <p:spPr bwMode="auto">
          <a:xfrm>
            <a:off x="142844" y="1643050"/>
            <a:ext cx="8786874" cy="5000660"/>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linds(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86058"/>
            <a:ext cx="7758138" cy="428628"/>
          </a:xfrm>
        </p:spPr>
        <p:txBody>
          <a:bodyPr>
            <a:noAutofit/>
          </a:bodyPr>
          <a:lstStyle/>
          <a:p>
            <a:r>
              <a:rPr lang="az-Latn-AZ" sz="3200" b="1" dirty="0" smtClean="0">
                <a:latin typeface="Arial" pitchFamily="34" charset="0"/>
                <a:cs typeface="Arial" pitchFamily="34" charset="0"/>
              </a:rPr>
              <a:t>DİQQƏTİNİZƏ </a:t>
            </a:r>
            <a:r>
              <a:rPr lang="az-Latn-AZ" sz="3200" b="1" smtClean="0">
                <a:latin typeface="Arial" pitchFamily="34" charset="0"/>
                <a:cs typeface="Arial" pitchFamily="34" charset="0"/>
              </a:rPr>
              <a:t>GÖRƏ MİNNƏTDARIQ!</a:t>
            </a:r>
            <a:endParaRPr lang="ru-RU" sz="3200" b="1" dirty="0">
              <a:latin typeface="Arial"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188</Words>
  <Application>Microsoft Office PowerPoint</Application>
  <PresentationFormat>Экран (4:3)</PresentationFormat>
  <Paragraphs>22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Valideyn məsuliyyəti ilə bağlı dünya təcrübəsi </vt:lpstr>
      <vt:lpstr> Azərbaycan Respublikası Qanunvericiliyi </vt:lpstr>
      <vt:lpstr> Azərbaycan Respublikası Cinayət  Məcəlləsi</vt:lpstr>
      <vt:lpstr>Gəlin, gələcəyimizi qoruyaq!</vt:lpstr>
      <vt:lpstr>DİQQƏTİNİZƏ GÖRƏ MİNNƏTDARIQ!</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Aynur</dc:creator>
  <cp:lastModifiedBy>MANAGER</cp:lastModifiedBy>
  <cp:revision>70</cp:revision>
  <dcterms:created xsi:type="dcterms:W3CDTF">2013-09-18T04:25:39Z</dcterms:created>
  <dcterms:modified xsi:type="dcterms:W3CDTF">2018-07-24T05:53:47Z</dcterms:modified>
</cp:coreProperties>
</file>